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797F-DFD6-4CA2-BE8E-0F6C1A1E6083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3498-0F78-4768-9650-B0F2EC8A8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797F-DFD6-4CA2-BE8E-0F6C1A1E6083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3498-0F78-4768-9650-B0F2EC8A8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797F-DFD6-4CA2-BE8E-0F6C1A1E6083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3498-0F78-4768-9650-B0F2EC8A8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797F-DFD6-4CA2-BE8E-0F6C1A1E6083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3498-0F78-4768-9650-B0F2EC8A8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797F-DFD6-4CA2-BE8E-0F6C1A1E6083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3498-0F78-4768-9650-B0F2EC8A8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797F-DFD6-4CA2-BE8E-0F6C1A1E6083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3498-0F78-4768-9650-B0F2EC8A8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797F-DFD6-4CA2-BE8E-0F6C1A1E6083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3498-0F78-4768-9650-B0F2EC8A8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797F-DFD6-4CA2-BE8E-0F6C1A1E6083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3498-0F78-4768-9650-B0F2EC8A8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797F-DFD6-4CA2-BE8E-0F6C1A1E6083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3498-0F78-4768-9650-B0F2EC8A8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797F-DFD6-4CA2-BE8E-0F6C1A1E6083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3498-0F78-4768-9650-B0F2EC8A8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797F-DFD6-4CA2-BE8E-0F6C1A1E6083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5E3498-0F78-4768-9650-B0F2EC8A80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10797F-DFD6-4CA2-BE8E-0F6C1A1E6083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5E3498-0F78-4768-9650-B0F2EC8A801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SYEZD 2014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ALL-DIASPORA YOUTH CONFERNCE</a:t>
            </a:r>
          </a:p>
          <a:p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FRANCISCO, USA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9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The All-Diaspora youth conferences have a 40 year tradition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5633"/>
            <a:ext cx="8229600" cy="396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74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The XII All-Diaspora youth conference in Paris had </a:t>
            </a:r>
            <a:br>
              <a:rPr lang="en-US" sz="2800" dirty="0" smtClean="0"/>
            </a:br>
            <a:r>
              <a:rPr lang="en-US" sz="4000" dirty="0" smtClean="0"/>
              <a:t>150 representatives from</a:t>
            </a:r>
            <a:br>
              <a:rPr lang="en-US" sz="4000" dirty="0" smtClean="0"/>
            </a:br>
            <a:r>
              <a:rPr lang="en-US" sz="2000" dirty="0" smtClean="0"/>
              <a:t>AMERICA, AUSTRALIA, GERMANY, AUSTRIA, BELGIUM, FRANCE, RUSSIA, UKRAINE, BELORUSSIA, KAZAHSTAN, POLAND AND MOLDOVIA ALL FROM 28 DIOCESE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5844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XIII All-Diaspora Youth Conference</a:t>
            </a:r>
            <a:br>
              <a:rPr lang="en-US" dirty="0" smtClean="0"/>
            </a:br>
            <a:r>
              <a:rPr lang="en-US" sz="3600" dirty="0" smtClean="0"/>
              <a:t>June 27- July 4, 2014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marR="0" algn="just"/>
            <a:r>
              <a:rPr lang="en-US" sz="3000" b="1" dirty="0">
                <a:solidFill>
                  <a:srgbClr val="FFFF00"/>
                </a:solidFill>
                <a:latin typeface="Verdana"/>
                <a:ea typeface="Times New Roman"/>
              </a:rPr>
              <a:t>Purpose: </a:t>
            </a:r>
            <a:r>
              <a:rPr lang="en-US" sz="3000" dirty="0">
                <a:solidFill>
                  <a:srgbClr val="FFFF00"/>
                </a:solidFill>
                <a:latin typeface="Verdana"/>
                <a:ea typeface="Times New Roman"/>
              </a:rPr>
              <a:t>To study missionary service in the field of social </a:t>
            </a:r>
            <a:r>
              <a:rPr lang="en-US" sz="3000" dirty="0" smtClean="0">
                <a:solidFill>
                  <a:srgbClr val="FFFF00"/>
                </a:solidFill>
                <a:latin typeface="Verdana"/>
                <a:ea typeface="Times New Roman"/>
              </a:rPr>
              <a:t>service, charity and volunteer work with </a:t>
            </a:r>
            <a:r>
              <a:rPr lang="en-US" sz="3000" dirty="0">
                <a:solidFill>
                  <a:srgbClr val="FFFF00"/>
                </a:solidFill>
                <a:latin typeface="Verdana"/>
                <a:ea typeface="Times New Roman"/>
              </a:rPr>
              <a:t>the intent of spreading this work to a local parish level.</a:t>
            </a:r>
            <a:endParaRPr lang="en-US" sz="30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marL="0" marR="0" algn="just"/>
            <a:r>
              <a:rPr lang="en-US" sz="3000" b="1" dirty="0">
                <a:solidFill>
                  <a:srgbClr val="FFFF00"/>
                </a:solidFill>
                <a:latin typeface="Verdana"/>
                <a:ea typeface="Times New Roman"/>
              </a:rPr>
              <a:t>Conference motto- </a:t>
            </a:r>
            <a:r>
              <a:rPr lang="en-US" sz="3000" dirty="0">
                <a:solidFill>
                  <a:srgbClr val="FFFF00"/>
                </a:solidFill>
                <a:latin typeface="Verdana"/>
                <a:ea typeface="Times New Roman"/>
              </a:rPr>
              <a:t>“In the footsteps of St. John of Shanghai and San Francisco.”</a:t>
            </a:r>
            <a:endParaRPr lang="en-US" sz="30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marL="0" marR="0" algn="just"/>
            <a:r>
              <a:rPr lang="en-US" sz="3000" dirty="0">
                <a:solidFill>
                  <a:srgbClr val="FFFF00"/>
                </a:solidFill>
                <a:latin typeface="Verdana"/>
                <a:ea typeface="Times New Roman"/>
              </a:rPr>
              <a:t>The forum will be devoted to missionary work in the field of philanthropy and will be held </a:t>
            </a:r>
            <a:r>
              <a:rPr lang="en-US" sz="3000" dirty="0" smtClean="0">
                <a:solidFill>
                  <a:srgbClr val="FFFF00"/>
                </a:solidFill>
                <a:latin typeface="Verdana"/>
                <a:ea typeface="Times New Roman"/>
              </a:rPr>
              <a:t>during the All-Council </a:t>
            </a:r>
            <a:r>
              <a:rPr lang="en-US" sz="3000" dirty="0">
                <a:solidFill>
                  <a:srgbClr val="FFFF00"/>
                </a:solidFill>
                <a:latin typeface="Verdana"/>
                <a:ea typeface="Times New Roman"/>
              </a:rPr>
              <a:t>of Bishops of the Russian Orthodox Church </a:t>
            </a:r>
            <a:r>
              <a:rPr lang="en-US" sz="3000" dirty="0" smtClean="0">
                <a:solidFill>
                  <a:srgbClr val="FFFF00"/>
                </a:solidFill>
                <a:latin typeface="Verdana"/>
                <a:ea typeface="Times New Roman"/>
              </a:rPr>
              <a:t>Abroad and </a:t>
            </a:r>
            <a:r>
              <a:rPr lang="en-US" sz="3000" dirty="0">
                <a:solidFill>
                  <a:srgbClr val="FFFF00"/>
                </a:solidFill>
                <a:latin typeface="Verdana"/>
                <a:ea typeface="Times New Roman"/>
              </a:rPr>
              <a:t>the celebrations to mark the 20th anniversary of the glorification </a:t>
            </a:r>
            <a:r>
              <a:rPr lang="en-US" sz="3000" dirty="0" smtClean="0">
                <a:solidFill>
                  <a:srgbClr val="FFFF00"/>
                </a:solidFill>
                <a:latin typeface="Verdana"/>
                <a:ea typeface="Times New Roman"/>
              </a:rPr>
              <a:t>of </a:t>
            </a:r>
            <a:r>
              <a:rPr lang="en-US" sz="3000" dirty="0">
                <a:solidFill>
                  <a:srgbClr val="FFFF00"/>
                </a:solidFill>
                <a:latin typeface="Verdana"/>
                <a:ea typeface="Times New Roman"/>
              </a:rPr>
              <a:t>St. John of Shanghai and San Francisco.</a:t>
            </a:r>
            <a:endParaRPr lang="en-US" sz="30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33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CONFERENCE PROGRAM</a:t>
            </a:r>
            <a:br>
              <a:rPr lang="en-US" dirty="0" smtClean="0"/>
            </a:br>
            <a:r>
              <a:rPr lang="en-US" sz="2800" dirty="0" smtClean="0"/>
              <a:t>Will include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Partcipation</a:t>
            </a:r>
            <a:r>
              <a:rPr lang="en-US" dirty="0" smtClean="0">
                <a:solidFill>
                  <a:srgbClr val="FFFF00"/>
                </a:solidFill>
              </a:rPr>
              <a:t> in divine </a:t>
            </a:r>
            <a:r>
              <a:rPr lang="en-US" dirty="0">
                <a:solidFill>
                  <a:srgbClr val="FFFF00"/>
                </a:solidFill>
              </a:rPr>
              <a:t>services, dedicated to the celebration of the feast of </a:t>
            </a:r>
            <a:r>
              <a:rPr lang="en-US" dirty="0" err="1" smtClean="0">
                <a:solidFill>
                  <a:srgbClr val="FFFF00"/>
                </a:solidFill>
              </a:rPr>
              <a:t>st.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John </a:t>
            </a:r>
            <a:r>
              <a:rPr lang="en-US" dirty="0" smtClean="0">
                <a:solidFill>
                  <a:srgbClr val="FFFF00"/>
                </a:solidFill>
              </a:rPr>
              <a:t>of Shanghai and San Francisco.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Lectures, group discussion and workshops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r>
              <a:rPr lang="en-US" dirty="0">
                <a:solidFill>
                  <a:srgbClr val="FFFF00"/>
                </a:solidFill>
              </a:rPr>
              <a:t>Reports and visits to local</a:t>
            </a:r>
            <a:r>
              <a:rPr lang="en-US" dirty="0" smtClean="0">
                <a:solidFill>
                  <a:srgbClr val="FFFF00"/>
                </a:solidFill>
              </a:rPr>
              <a:t>: Orthodox </a:t>
            </a:r>
            <a:r>
              <a:rPr lang="en-US" dirty="0">
                <a:solidFill>
                  <a:srgbClr val="FFFF00"/>
                </a:solidFill>
              </a:rPr>
              <a:t>nursing homes and hospitals, </a:t>
            </a:r>
            <a:r>
              <a:rPr lang="en-US" dirty="0" smtClean="0">
                <a:solidFill>
                  <a:srgbClr val="FFFF00"/>
                </a:solidFill>
              </a:rPr>
              <a:t>soup kitchens and low income food providers.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Round table </a:t>
            </a:r>
            <a:r>
              <a:rPr lang="en-US" dirty="0" smtClean="0">
                <a:solidFill>
                  <a:srgbClr val="FFFF00"/>
                </a:solidFill>
              </a:rPr>
              <a:t>discussions with </a:t>
            </a:r>
            <a:r>
              <a:rPr lang="en-US" dirty="0">
                <a:solidFill>
                  <a:srgbClr val="FFFF00"/>
                </a:solidFill>
              </a:rPr>
              <a:t>participation of the members of the </a:t>
            </a:r>
            <a:r>
              <a:rPr lang="en-US" dirty="0" smtClean="0">
                <a:solidFill>
                  <a:srgbClr val="FFFF00"/>
                </a:solidFill>
              </a:rPr>
              <a:t>All-Council </a:t>
            </a:r>
            <a:r>
              <a:rPr lang="en-US" dirty="0">
                <a:solidFill>
                  <a:srgbClr val="FFFF00"/>
                </a:solidFill>
              </a:rPr>
              <a:t>of </a:t>
            </a:r>
            <a:r>
              <a:rPr lang="en-US" dirty="0" smtClean="0">
                <a:solidFill>
                  <a:srgbClr val="FFFF00"/>
                </a:solidFill>
              </a:rPr>
              <a:t>Bishops (R.O.C.O.R.)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Meeting with the U.S. General Consul of the Russian Federation in San Francisco Sergei </a:t>
            </a:r>
            <a:r>
              <a:rPr lang="en-US" dirty="0" err="1">
                <a:solidFill>
                  <a:srgbClr val="FFFF00"/>
                </a:solidFill>
              </a:rPr>
              <a:t>Vladimirovich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Petrov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Workable plans and </a:t>
            </a:r>
            <a:r>
              <a:rPr lang="en-US" dirty="0">
                <a:solidFill>
                  <a:srgbClr val="FFFF00"/>
                </a:solidFill>
              </a:rPr>
              <a:t>projects on the subject </a:t>
            </a:r>
            <a:r>
              <a:rPr lang="en-US" dirty="0" smtClean="0">
                <a:solidFill>
                  <a:srgbClr val="FFFF00"/>
                </a:solidFill>
              </a:rPr>
              <a:t>«Volunteer services </a:t>
            </a:r>
            <a:r>
              <a:rPr lang="en-US" dirty="0">
                <a:solidFill>
                  <a:srgbClr val="FFFF00"/>
                </a:solidFill>
              </a:rPr>
              <a:t>at the parishes».</a:t>
            </a:r>
          </a:p>
        </p:txBody>
      </p:sp>
    </p:spTree>
    <p:extLst>
      <p:ext uri="{BB962C8B-B14F-4D97-AF65-F5344CB8AC3E}">
        <p14:creationId xmlns:p14="http://schemas.microsoft.com/office/powerpoint/2010/main" xmlns="" val="14146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5" y="685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PILGRIMAGE AND CULTURAL PROGRAM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337" y="1981200"/>
            <a:ext cx="295974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87615" y="1905000"/>
            <a:ext cx="5181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Visiting parishes around the Bay Area.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Bus tour expedition </a:t>
            </a:r>
            <a:r>
              <a:rPr lang="en-US" sz="2800" smtClean="0">
                <a:solidFill>
                  <a:srgbClr val="FFFF00"/>
                </a:solidFill>
              </a:rPr>
              <a:t>of </a:t>
            </a:r>
          </a:p>
          <a:p>
            <a:r>
              <a:rPr lang="en-US" sz="2800" smtClean="0">
                <a:solidFill>
                  <a:srgbClr val="FFFF00"/>
                </a:solidFill>
              </a:rPr>
              <a:t>San </a:t>
            </a:r>
            <a:r>
              <a:rPr lang="en-US" sz="2800" dirty="0" smtClean="0">
                <a:solidFill>
                  <a:srgbClr val="FFFF00"/>
                </a:solidFill>
              </a:rPr>
              <a:t>Francisco.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A trip to the Russian fortress  Fort-Ross, on the Pacific ocean.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Visit «Russian Center»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Concert given by the conference participants and local cultural performers, farewell banquet dinner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0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202</TotalTime>
  <Words>183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SYEZD 2014</vt:lpstr>
      <vt:lpstr>The All-Diaspora youth conferences have a 40 year tradition</vt:lpstr>
      <vt:lpstr>The XII All-Diaspora youth conference in Paris had  150 representatives from AMERICA, AUSTRALIA, GERMANY, AUSTRIA, BELGIUM, FRANCE, RUSSIA, UKRAINE, BELORUSSIA, KAZAHSTAN, POLAND AND MOLDOVIA ALL FROM 28 DIOCESE</vt:lpstr>
      <vt:lpstr>XIII All-Diaspora Youth Conference June 27- July 4, 2014</vt:lpstr>
      <vt:lpstr>CONFERENCE PROGRAM Will include</vt:lpstr>
      <vt:lpstr>PILGRIMAGE AND CULTURAL PROGRAM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SYEZD 2014</dc:title>
  <dc:creator>Fr. Andrei</dc:creator>
  <cp:lastModifiedBy>Eugene Kallaur</cp:lastModifiedBy>
  <cp:revision>15</cp:revision>
  <dcterms:created xsi:type="dcterms:W3CDTF">2013-09-25T23:40:56Z</dcterms:created>
  <dcterms:modified xsi:type="dcterms:W3CDTF">2013-11-20T02:19:12Z</dcterms:modified>
</cp:coreProperties>
</file>